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56" r:id="rId6"/>
    <p:sldId id="259" r:id="rId7"/>
    <p:sldId id="282" r:id="rId8"/>
    <p:sldId id="283" r:id="rId9"/>
    <p:sldId id="287" r:id="rId10"/>
    <p:sldId id="288" r:id="rId11"/>
    <p:sldId id="289" r:id="rId12"/>
    <p:sldId id="284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18"/>
    <a:srgbClr val="FE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4"/>
    <p:restoredTop sz="94674"/>
  </p:normalViewPr>
  <p:slideViewPr>
    <p:cSldViewPr snapToGrid="0" snapToObjects="1">
      <p:cViewPr>
        <p:scale>
          <a:sx n="70" d="100"/>
          <a:sy n="70" d="100"/>
        </p:scale>
        <p:origin x="1286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313265-A13F-DC45-8CC4-381FF619F2DF}"/>
              </a:ext>
            </a:extLst>
          </p:cNvPr>
          <p:cNvSpPr txBox="1"/>
          <p:nvPr userDrawn="1"/>
        </p:nvSpPr>
        <p:spPr>
          <a:xfrm>
            <a:off x="10429979" y="6266420"/>
            <a:ext cx="1254021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37816-787E-CC49-8891-9E453512E128}"/>
              </a:ext>
            </a:extLst>
          </p:cNvPr>
          <p:cNvSpPr txBox="1"/>
          <p:nvPr userDrawn="1"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‹#›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BB4880D2-CE91-5B44-BBED-7CF1CAE33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17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043D4CA-5283-EA46-B576-5903687930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03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C6964E46-918D-0046-8A8A-4DC747F52C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30688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66530CB-3D56-9C46-AF8D-27912896DA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17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3E475A0F-B606-384A-B315-E83F0050A1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03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86FC119-D1BA-9643-BC09-42A4234B34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30688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pic>
        <p:nvPicPr>
          <p:cNvPr id="3" name="Obraz 2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5D9B93EB-FCE4-4F0C-9446-E3E2D11BFB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9218-977C-304F-A51D-38D1685A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340FF-82BF-414D-8CB0-261D751A6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ABD6A-C181-304A-9BEC-2F43E7A95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80B1F-2FE9-B744-81AC-17CAFF19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FE068-405A-614C-9A75-64047EA6E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07C27-61D2-E04B-A291-058C662C2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C138B-C683-A442-8CFA-9618F18EE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DB739-A0CF-594F-A098-8F6E77DD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9BABA-445F-1047-9118-DDB6A9DE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8A0A7-0C23-B347-8C06-ABCABC14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7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19455C6-512E-1843-86D6-F4807638BAF0}"/>
              </a:ext>
            </a:extLst>
          </p:cNvPr>
          <p:cNvSpPr txBox="1"/>
          <p:nvPr userDrawn="1"/>
        </p:nvSpPr>
        <p:spPr>
          <a:xfrm>
            <a:off x="10713008" y="6266421"/>
            <a:ext cx="1268535" cy="198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109FC8B7-D987-C14E-AE5C-EBE3017B53D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17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F11B03CD-BB1E-8A48-9306-610C598ED54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03304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664219D4-7144-044E-A69E-B8E4E7D28C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30688" y="797790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250C75-F322-CB48-9AA0-3F557E6896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17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6DD091A-4D02-124E-ADF0-DF01A538F61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03304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776B7907-ACBE-2344-A81D-5B90943320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30688" y="3154128"/>
            <a:ext cx="1889270" cy="2059118"/>
          </a:xfrm>
          <a:pattFill prst="lgCheck">
            <a:fgClr>
              <a:srgbClr val="E8E6E0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 b="0" i="0">
                <a:solidFill>
                  <a:srgbClr val="25444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add picture here</a:t>
            </a:r>
          </a:p>
        </p:txBody>
      </p:sp>
      <p:pic>
        <p:nvPicPr>
          <p:cNvPr id="10" name="Obraz 9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C5795C75-8CCC-490E-BB08-9B9849352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627C0ED-0F63-C04B-8C47-4B55A118FC53}"/>
              </a:ext>
            </a:extLst>
          </p:cNvPr>
          <p:cNvSpPr txBox="1"/>
          <p:nvPr userDrawn="1"/>
        </p:nvSpPr>
        <p:spPr>
          <a:xfrm>
            <a:off x="10560607" y="6266420"/>
            <a:ext cx="2367863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56C6B-E341-9649-9BEF-66185FA2AB09}"/>
              </a:ext>
            </a:extLst>
          </p:cNvPr>
          <p:cNvSpPr txBox="1"/>
          <p:nvPr userDrawn="1"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‹#›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pic>
        <p:nvPicPr>
          <p:cNvPr id="5" name="Obraz 4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417EB378-E281-420F-AD8D-A961A5F04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6BA275D-0DA1-AF47-9B69-D7E98242F6CD}"/>
              </a:ext>
            </a:extLst>
          </p:cNvPr>
          <p:cNvSpPr txBox="1"/>
          <p:nvPr userDrawn="1"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‹#›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96596E-9D08-C441-86D2-69765B5B0707}"/>
              </a:ext>
            </a:extLst>
          </p:cNvPr>
          <p:cNvSpPr txBox="1"/>
          <p:nvPr userDrawn="1"/>
        </p:nvSpPr>
        <p:spPr>
          <a:xfrm>
            <a:off x="10509808" y="6266420"/>
            <a:ext cx="2367863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7107C754-CEFE-7F40-9239-347441D95CE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2309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C208B1E-0D47-6D46-ADCC-FB09D91F56C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97008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B2D2E960-7E32-BC41-8DFA-1C6176F732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301707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6BDC5D23-589A-414F-9F2D-BB93A2EA41A6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006406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2BE9694-F337-BA41-923D-A94ACB90682A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892309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72BAE072-1EC6-D643-9637-FFF74D4239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597008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AE4B65C4-4DED-0C40-BA11-EE5CD5C18A4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6301707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1C0AB027-AAF1-5640-8EF5-F38B5A86A96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006406" y="346157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8508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B705B4-E727-7349-B46D-C2F8D2317685}"/>
              </a:ext>
            </a:extLst>
          </p:cNvPr>
          <p:cNvSpPr txBox="1"/>
          <p:nvPr userDrawn="1"/>
        </p:nvSpPr>
        <p:spPr>
          <a:xfrm>
            <a:off x="10556246" y="6266420"/>
            <a:ext cx="1268535" cy="1998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www.</a:t>
            </a:r>
            <a:r>
              <a:rPr lang="pl-PL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vizja.pl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93AFA5D-B6F3-544F-A4B9-E42D81BEFB1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2309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9600C6E-1A69-B14D-9ED7-74D1831F048A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3597008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2B1627-ED8E-894C-B2EA-880156BE1DB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301707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6D7A648-4522-5548-B8DF-89722B6BE40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006406" y="901252"/>
            <a:ext cx="2527748" cy="2527748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picture here</a:t>
            </a:r>
          </a:p>
        </p:txBody>
      </p:sp>
      <p:pic>
        <p:nvPicPr>
          <p:cNvPr id="8" name="Obraz 7" descr="Obraz zawierający żywność, rysunek&#10;&#10;Opis wygenerowany automatycznie">
            <a:extLst>
              <a:ext uri="{FF2B5EF4-FFF2-40B4-BE49-F238E27FC236}">
                <a16:creationId xmlns:a16="http://schemas.microsoft.com/office/drawing/2014/main" id="{38BA2F36-5697-4BA6-B2ED-2793D2FD5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91" y="5977832"/>
            <a:ext cx="2333951" cy="5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780F5-2A46-0248-B70B-E8CD6A44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1839A-CA86-E940-9A61-AA698D4D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59DEF-8289-FB46-8505-8B5481C96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11642-35D3-CF48-BA72-1B06D610F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511DD-D1F8-6D40-B154-FAF6E9FED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E56F8-2A8D-3043-8343-61D79A70C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F0E12-9741-BE47-AC0A-210F6A01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3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D718-A545-BE4B-BB22-A906E7FE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8FB3-476D-CF44-A481-566A4C444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5E732-4D9E-3246-A359-6A61E7DF6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93E73-A50F-0342-BC03-DE98363D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4F5B1-491F-274C-9020-89A57F12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DF447-D977-AB44-A861-041314B4D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4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959B-A693-8E45-94FF-8A8F8A8D1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04486-12A4-7D4D-8AC3-2157B77C6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37EC6-6AB8-8240-B171-D468DC0E6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34BD1-AA3C-1946-A5AA-C7D4D9045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A02C-F321-344B-A009-8D3983F0E94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BCC35-26B4-E842-84AD-A1B2A8D9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C8971-D06A-9348-996E-AC8B5F4C0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0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E96A6-C3B4-F04D-A52B-D2DDFD00C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1A37D-54BC-1C4C-A4BD-4C3F412DA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0D6D0-87DD-D946-B5DA-1273C0FDB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A02C-F321-344B-A009-8D3983F0E943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D5D2C-2088-C942-890E-006F42A83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0211-1391-F543-A246-21F2B3E48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CD78D-62C1-1D49-814A-A2F25D755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0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redictvet.onrender.com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segulakyuuz/PredictVet" TargetMode="External"/><Relationship Id="rId2" Type="http://schemas.openxmlformats.org/officeDocument/2006/relationships/hyperlink" Target="https://predictvet.onrende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CABD3DFD-46A8-1D4C-8C95-8E3D4268C4B8}"/>
              </a:ext>
            </a:extLst>
          </p:cNvPr>
          <p:cNvSpPr txBox="1"/>
          <p:nvPr/>
        </p:nvSpPr>
        <p:spPr>
          <a:xfrm>
            <a:off x="6496716" y="2186278"/>
            <a:ext cx="558331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000" b="1" dirty="0">
                <a:solidFill>
                  <a:srgbClr val="FEBF00"/>
                </a:solidFill>
              </a:rPr>
              <a:t>PredictVet</a:t>
            </a:r>
            <a:endParaRPr lang="tr-TR" sz="4000" b="1" dirty="0">
              <a:solidFill>
                <a:srgbClr val="FEBF00"/>
              </a:solidFill>
            </a:endParaRPr>
          </a:p>
          <a:p>
            <a:pPr algn="ctr"/>
            <a:r>
              <a:rPr lang="en-GB" sz="4000" b="1" dirty="0"/>
              <a:t>AI-Supported Animal Disease Prediction System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154E1E-5264-0546-9451-86264FC84397}"/>
              </a:ext>
            </a:extLst>
          </p:cNvPr>
          <p:cNvSpPr/>
          <p:nvPr/>
        </p:nvSpPr>
        <p:spPr>
          <a:xfrm>
            <a:off x="447472" y="5097294"/>
            <a:ext cx="5963056" cy="833132"/>
          </a:xfrm>
          <a:prstGeom prst="rect">
            <a:avLst/>
          </a:prstGeom>
          <a:solidFill>
            <a:srgbClr val="FE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sz="2400" dirty="0"/>
              <a:t>Aysegul Akyuz </a:t>
            </a:r>
            <a:endParaRPr lang="tr-TR" sz="2400" dirty="0"/>
          </a:p>
          <a:p>
            <a:pPr algn="ctr"/>
            <a:r>
              <a:rPr lang="nn-NO" sz="2400" dirty="0"/>
              <a:t>40698</a:t>
            </a:r>
            <a:endParaRPr lang="tr-TR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3D4D81-C613-3006-11EC-9F254F4224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/>
        </p:blipFill>
        <p:spPr>
          <a:xfrm>
            <a:off x="447473" y="1121923"/>
            <a:ext cx="5963056" cy="397537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B715EB-B7B6-9458-BF59-E84C0A1DE726}"/>
              </a:ext>
            </a:extLst>
          </p:cNvPr>
          <p:cNvSpPr txBox="1"/>
          <p:nvPr/>
        </p:nvSpPr>
        <p:spPr>
          <a:xfrm>
            <a:off x="8507673" y="5468761"/>
            <a:ext cx="3337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err="1">
                <a:solidFill>
                  <a:schemeClr val="tx1"/>
                </a:solidFill>
              </a:rPr>
              <a:t>Supervisor</a:t>
            </a:r>
            <a:r>
              <a:rPr lang="tr-TR" sz="2400" b="1" dirty="0">
                <a:solidFill>
                  <a:schemeClr val="tx1"/>
                </a:solidFill>
              </a:rPr>
              <a:t>:</a:t>
            </a:r>
            <a:r>
              <a:rPr lang="tr-TR" sz="2400" dirty="0"/>
              <a:t> </a:t>
            </a:r>
            <a:r>
              <a:rPr lang="tr-TR" sz="2400" b="1" dirty="0" err="1">
                <a:solidFill>
                  <a:srgbClr val="FEBF00"/>
                </a:solidFill>
              </a:rPr>
              <a:t>Ruslana</a:t>
            </a:r>
            <a:r>
              <a:rPr lang="tr-TR" sz="2400" b="1" dirty="0">
                <a:solidFill>
                  <a:srgbClr val="FEBF00"/>
                </a:solidFill>
              </a:rPr>
              <a:t> </a:t>
            </a:r>
            <a:r>
              <a:rPr lang="tr-TR" sz="2400" b="1" dirty="0" err="1">
                <a:solidFill>
                  <a:srgbClr val="FEBF00"/>
                </a:solidFill>
              </a:rPr>
              <a:t>Prus</a:t>
            </a:r>
            <a:endParaRPr lang="nn-NO" sz="2400" dirty="0">
              <a:solidFill>
                <a:srgbClr val="FEB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18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CCB715-99F7-F092-23F4-3EA0F2EC3363}"/>
              </a:ext>
            </a:extLst>
          </p:cNvPr>
          <p:cNvSpPr txBox="1"/>
          <p:nvPr/>
        </p:nvSpPr>
        <p:spPr>
          <a:xfrm>
            <a:off x="141515" y="1289599"/>
            <a:ext cx="585651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000" b="1" dirty="0"/>
              <a:t>🙏 Acknowledgements</a:t>
            </a:r>
            <a:endParaRPr lang="tr-TR" sz="2000" b="1" dirty="0"/>
          </a:p>
          <a:p>
            <a:pPr algn="ctr">
              <a:buNone/>
            </a:pPr>
            <a:endParaRPr lang="en-GB" sz="2000" b="1" dirty="0"/>
          </a:p>
          <a:p>
            <a:pPr algn="ctr"/>
            <a:r>
              <a:rPr lang="en-GB" sz="2000" dirty="0"/>
              <a:t>To my supervisor </a:t>
            </a:r>
            <a:r>
              <a:rPr lang="en-GB" sz="2000" b="1" dirty="0">
                <a:solidFill>
                  <a:srgbClr val="FF9E18"/>
                </a:solidFill>
              </a:rPr>
              <a:t>Ruslana Prus</a:t>
            </a:r>
            <a:r>
              <a:rPr lang="en-GB" sz="2000" dirty="0">
                <a:solidFill>
                  <a:srgbClr val="FF9E18"/>
                </a:solidFill>
              </a:rPr>
              <a:t> </a:t>
            </a:r>
            <a:r>
              <a:rPr lang="en-GB" sz="2000" dirty="0"/>
              <a:t>– for her academic guidance and support</a:t>
            </a:r>
            <a:br>
              <a:rPr lang="en-GB" sz="2000" dirty="0"/>
            </a:br>
            <a:r>
              <a:rPr lang="en-GB" sz="2000" dirty="0"/>
              <a:t>To the </a:t>
            </a:r>
            <a:r>
              <a:rPr lang="en-GB" sz="2000" b="1" dirty="0">
                <a:solidFill>
                  <a:srgbClr val="FF9E18"/>
                </a:solidFill>
              </a:rPr>
              <a:t>University of Economics and Human Sciences</a:t>
            </a:r>
            <a:r>
              <a:rPr lang="en-GB" sz="2000" dirty="0">
                <a:solidFill>
                  <a:srgbClr val="FF9E18"/>
                </a:solidFill>
              </a:rPr>
              <a:t> </a:t>
            </a:r>
            <a:r>
              <a:rPr lang="en-GB" sz="2000" dirty="0"/>
              <a:t>– for fostering this opportunity and providing a valuable academic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8D421-B971-87A8-29FB-5799EB76F303}"/>
              </a:ext>
            </a:extLst>
          </p:cNvPr>
          <p:cNvSpPr txBox="1"/>
          <p:nvPr/>
        </p:nvSpPr>
        <p:spPr>
          <a:xfrm>
            <a:off x="239485" y="5095297"/>
            <a:ext cx="54102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rgbClr val="FF9E18"/>
                </a:solidFill>
              </a:rPr>
              <a:t>Prepared by </a:t>
            </a:r>
            <a:r>
              <a:rPr lang="en-GB" sz="2000" dirty="0"/>
              <a:t>Ayşegül Akyuz </a:t>
            </a:r>
            <a:endParaRPr lang="tr-TR" sz="2000" dirty="0"/>
          </a:p>
          <a:p>
            <a:pPr algn="ctr"/>
            <a:r>
              <a:rPr lang="en-GB" sz="2000" dirty="0"/>
              <a:t>Student No: 40698</a:t>
            </a:r>
            <a:endParaRPr lang="tr-TR" sz="2000" dirty="0"/>
          </a:p>
        </p:txBody>
      </p:sp>
      <p:pic>
        <p:nvPicPr>
          <p:cNvPr id="14" name="Picture 13" descr="A person showing a computer to a person&#10;&#10;AI-generated content may be incorrect.">
            <a:extLst>
              <a:ext uri="{FF2B5EF4-FFF2-40B4-BE49-F238E27FC236}">
                <a16:creationId xmlns:a16="http://schemas.microsoft.com/office/drawing/2014/main" id="{37C2CAB6-2107-6380-6FE2-6A8107E8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971" y="327668"/>
            <a:ext cx="5475515" cy="5475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18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345E847-36DE-494F-9D28-B391BAB5D45A}"/>
              </a:ext>
            </a:extLst>
          </p:cNvPr>
          <p:cNvSpPr txBox="1"/>
          <p:nvPr/>
        </p:nvSpPr>
        <p:spPr>
          <a:xfrm>
            <a:off x="6096000" y="6297006"/>
            <a:ext cx="545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EB288C9E-C8EC-D74F-ACF6-550FE1A1877B}" type="slidenum">
              <a:rPr lang="en-US" sz="1100" b="1" i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2</a:t>
            </a:fld>
            <a:endParaRPr lang="en-US" sz="1100" b="1" i="0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F04F3-811B-1A40-A60A-87FBFE4AD2A8}"/>
              </a:ext>
            </a:extLst>
          </p:cNvPr>
          <p:cNvSpPr txBox="1"/>
          <p:nvPr/>
        </p:nvSpPr>
        <p:spPr>
          <a:xfrm>
            <a:off x="2481800" y="2692700"/>
            <a:ext cx="6493472" cy="26461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None/>
            </a:pPr>
            <a:r>
              <a:rPr lang="en-GB" sz="2000" dirty="0"/>
              <a:t>PredictVet is a machine learning-based web application designed to predict potential animal diseases using inputs such as animal type, age, temperature, and symptoms.</a:t>
            </a:r>
            <a:endParaRPr lang="tr-TR" sz="2000" dirty="0"/>
          </a:p>
          <a:p>
            <a:pPr algn="ctr">
              <a:buNone/>
            </a:pPr>
            <a:endParaRPr lang="en-GB" sz="2000" dirty="0"/>
          </a:p>
          <a:p>
            <a:pPr algn="ctr"/>
            <a:r>
              <a:rPr lang="en-GB" sz="2000" dirty="0"/>
              <a:t>The system aims to assist veterinarians and livestock managers in early diagnosis, reduce unnecessary testing, and improve animal health outcomes through fast and intelligent support.</a:t>
            </a:r>
          </a:p>
          <a:p>
            <a:pPr algn="ctr">
              <a:lnSpc>
                <a:spcPct val="130000"/>
              </a:lnSpc>
              <a:spcBef>
                <a:spcPts val="1000"/>
              </a:spcBef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BEDAD6-676D-7A4D-A95F-1CD5187103F2}"/>
              </a:ext>
            </a:extLst>
          </p:cNvPr>
          <p:cNvSpPr txBox="1"/>
          <p:nvPr/>
        </p:nvSpPr>
        <p:spPr>
          <a:xfrm>
            <a:off x="2825597" y="1528267"/>
            <a:ext cx="5430609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Project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02AA7-816D-1459-9D2F-6BE4075B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4629" cy="1654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9571CA-5F96-210E-DC79-1E00BEB2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483" y="4506137"/>
            <a:ext cx="1877825" cy="130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7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AA473D4-0739-B748-85B9-01AC589527A6}"/>
              </a:ext>
            </a:extLst>
          </p:cNvPr>
          <p:cNvSpPr txBox="1"/>
          <p:nvPr/>
        </p:nvSpPr>
        <p:spPr>
          <a:xfrm>
            <a:off x="623903" y="773307"/>
            <a:ext cx="769620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>
                <a:solidFill>
                  <a:srgbClr val="FEBF00"/>
                </a:solidFill>
                <a:latin typeface="Montserrat ExtraBold" pitchFamily="2" charset="77"/>
              </a:rPr>
              <a:t>Dataset and</a:t>
            </a:r>
            <a:r>
              <a:rPr lang="tr-TR" sz="3800" b="1">
                <a:solidFill>
                  <a:srgbClr val="FEBF00"/>
                </a:solidFill>
                <a:latin typeface="Montserrat ExtraBold" pitchFamily="2" charset="77"/>
              </a:rPr>
              <a:t> Preprocessing</a:t>
            </a:r>
            <a:endParaRPr lang="en-US" sz="3800" b="1" dirty="0">
              <a:solidFill>
                <a:srgbClr val="FEBF00"/>
              </a:solidFill>
              <a:latin typeface="Montserrat ExtraBold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D2D45-D502-4377-3142-BCFA820EC57B}"/>
              </a:ext>
            </a:extLst>
          </p:cNvPr>
          <p:cNvSpPr txBox="1"/>
          <p:nvPr/>
        </p:nvSpPr>
        <p:spPr>
          <a:xfrm>
            <a:off x="623903" y="1674674"/>
            <a:ext cx="56605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tr-TR" dirty="0"/>
              <a:t>📥 </a:t>
            </a:r>
            <a:r>
              <a:rPr lang="tr-TR" b="1" dirty="0"/>
              <a:t>Source:</a:t>
            </a:r>
            <a:r>
              <a:rPr lang="tr-TR" dirty="0"/>
              <a:t> </a:t>
            </a:r>
            <a:r>
              <a:rPr lang="tr-TR" dirty="0" err="1"/>
              <a:t>Kaggle</a:t>
            </a:r>
            <a:r>
              <a:rPr lang="tr-TR" dirty="0"/>
              <a:t> – 6 </a:t>
            </a:r>
            <a:r>
              <a:rPr lang="tr-TR" dirty="0" err="1"/>
              <a:t>animals</a:t>
            </a:r>
            <a:r>
              <a:rPr lang="tr-TR" dirty="0"/>
              <a:t>, 15 </a:t>
            </a:r>
            <a:r>
              <a:rPr lang="tr-TR" dirty="0" err="1"/>
              <a:t>diseases</a:t>
            </a:r>
            <a:endParaRPr lang="tr-TR" dirty="0"/>
          </a:p>
          <a:p>
            <a:pPr algn="just"/>
            <a:r>
              <a:rPr lang="tr-TR" dirty="0"/>
              <a:t>➕ </a:t>
            </a:r>
            <a:r>
              <a:rPr lang="tr-TR" b="1" dirty="0" err="1"/>
              <a:t>Enrichment</a:t>
            </a:r>
            <a:r>
              <a:rPr lang="tr-TR" b="1" dirty="0"/>
              <a:t>:</a:t>
            </a:r>
            <a:r>
              <a:rPr lang="tr-TR" dirty="0"/>
              <a:t> +10 </a:t>
            </a:r>
            <a:r>
              <a:rPr lang="tr-TR" dirty="0" err="1"/>
              <a:t>diseases</a:t>
            </a:r>
            <a:r>
              <a:rPr lang="tr-TR" dirty="0"/>
              <a:t>,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symptoms</a:t>
            </a:r>
            <a:r>
              <a:rPr lang="tr-TR" dirty="0"/>
              <a:t> </a:t>
            </a:r>
            <a:r>
              <a:rPr lang="tr-TR" dirty="0" err="1"/>
              <a:t>added</a:t>
            </a:r>
            <a:endParaRPr lang="tr-TR" dirty="0"/>
          </a:p>
          <a:p>
            <a:pPr algn="just"/>
            <a:r>
              <a:rPr lang="tr-TR" dirty="0"/>
              <a:t>📚 </a:t>
            </a:r>
            <a:r>
              <a:rPr lang="tr-TR" b="1" dirty="0" err="1"/>
              <a:t>References</a:t>
            </a:r>
            <a:r>
              <a:rPr lang="tr-TR" b="1" dirty="0"/>
              <a:t>:</a:t>
            </a:r>
            <a:r>
              <a:rPr lang="tr-TR" dirty="0"/>
              <a:t> CDC, WHO, FAO, </a:t>
            </a:r>
            <a:r>
              <a:rPr lang="tr-TR" dirty="0" err="1"/>
              <a:t>Merck</a:t>
            </a:r>
            <a:r>
              <a:rPr lang="tr-TR" dirty="0"/>
              <a:t> </a:t>
            </a:r>
            <a:r>
              <a:rPr lang="tr-TR" dirty="0" err="1"/>
              <a:t>Vet</a:t>
            </a:r>
            <a:r>
              <a:rPr lang="tr-TR" dirty="0"/>
              <a:t> Manual</a:t>
            </a:r>
          </a:p>
          <a:p>
            <a:pPr algn="just"/>
            <a:r>
              <a:rPr lang="tr-TR" dirty="0"/>
              <a:t>🧪 </a:t>
            </a:r>
            <a:r>
              <a:rPr lang="tr-TR" b="1" dirty="0" err="1"/>
              <a:t>Validation</a:t>
            </a:r>
            <a:r>
              <a:rPr lang="tr-TR" b="1" dirty="0"/>
              <a:t>:</a:t>
            </a:r>
            <a:r>
              <a:rPr lang="tr-TR" dirty="0"/>
              <a:t> </a:t>
            </a:r>
            <a:r>
              <a:rPr lang="tr-TR" dirty="0" err="1"/>
              <a:t>Species-based</a:t>
            </a:r>
            <a:r>
              <a:rPr lang="tr-TR" dirty="0"/>
              <a:t> </a:t>
            </a:r>
            <a:r>
              <a:rPr lang="tr-TR" dirty="0" err="1"/>
              <a:t>age</a:t>
            </a:r>
            <a:r>
              <a:rPr lang="tr-TR" dirty="0"/>
              <a:t> &amp; </a:t>
            </a:r>
            <a:r>
              <a:rPr lang="tr-TR" dirty="0" err="1"/>
              <a:t>temperature</a:t>
            </a:r>
            <a:r>
              <a:rPr lang="tr-TR" dirty="0"/>
              <a:t> </a:t>
            </a:r>
            <a:r>
              <a:rPr lang="tr-TR" dirty="0" err="1"/>
              <a:t>ranges</a:t>
            </a:r>
            <a:endParaRPr lang="tr-TR" dirty="0"/>
          </a:p>
          <a:p>
            <a:pPr algn="just"/>
            <a:r>
              <a:rPr lang="tr-TR" dirty="0"/>
              <a:t>⚙️ </a:t>
            </a:r>
            <a:r>
              <a:rPr lang="tr-TR" b="1" dirty="0" err="1"/>
              <a:t>Preprocessing</a:t>
            </a:r>
            <a:r>
              <a:rPr lang="tr-TR" b="1" dirty="0"/>
              <a:t>:</a:t>
            </a:r>
            <a:r>
              <a:rPr lang="tr-TR" dirty="0"/>
              <a:t> </a:t>
            </a:r>
            <a:r>
              <a:rPr lang="tr-TR" dirty="0" err="1"/>
              <a:t>Label</a:t>
            </a:r>
            <a:r>
              <a:rPr lang="tr-TR" dirty="0"/>
              <a:t> </a:t>
            </a:r>
            <a:r>
              <a:rPr lang="tr-TR" dirty="0" err="1"/>
              <a:t>encoding</a:t>
            </a:r>
            <a:r>
              <a:rPr lang="tr-TR" dirty="0"/>
              <a:t>, </a:t>
            </a:r>
            <a:r>
              <a:rPr lang="tr-TR" dirty="0" err="1"/>
              <a:t>symptom</a:t>
            </a:r>
            <a:r>
              <a:rPr lang="tr-TR" dirty="0"/>
              <a:t> </a:t>
            </a:r>
            <a:r>
              <a:rPr lang="tr-TR" dirty="0" err="1"/>
              <a:t>binarization</a:t>
            </a:r>
            <a:endParaRPr lang="tr-TR" dirty="0"/>
          </a:p>
          <a:p>
            <a:pPr algn="just"/>
            <a:endParaRPr lang="tr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4149EC-CAA4-454D-859A-2D17C73E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156" b="12425"/>
          <a:stretch/>
        </p:blipFill>
        <p:spPr>
          <a:xfrm>
            <a:off x="2589076" y="3555001"/>
            <a:ext cx="8827989" cy="19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4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0F60B-2C0C-CD52-4B99-0A1ABE5E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8F0946-BFC9-C4E8-AA43-F28F3AD69A26}"/>
              </a:ext>
            </a:extLst>
          </p:cNvPr>
          <p:cNvSpPr txBox="1"/>
          <p:nvPr/>
        </p:nvSpPr>
        <p:spPr>
          <a:xfrm>
            <a:off x="355599" y="517913"/>
            <a:ext cx="6195997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Power BI Visualizations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96DDA3-8DC0-ED7E-8F5D-9EA5464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270"/>
          <a:stretch/>
        </p:blipFill>
        <p:spPr>
          <a:xfrm>
            <a:off x="6383771" y="1248211"/>
            <a:ext cx="5393461" cy="4694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2AD3C1-E2D1-B026-CDAA-0101F165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728"/>
          <a:stretch/>
        </p:blipFill>
        <p:spPr>
          <a:xfrm>
            <a:off x="548220" y="3249702"/>
            <a:ext cx="5393461" cy="280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395D2-3725-3B2A-5FD6-2D83BBDCE2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440"/>
          <a:stretch/>
        </p:blipFill>
        <p:spPr>
          <a:xfrm>
            <a:off x="355599" y="1282700"/>
            <a:ext cx="5721858" cy="214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D6ADA9-6D64-B544-E4A1-610B7FE4DC7C}"/>
              </a:ext>
            </a:extLst>
          </p:cNvPr>
          <p:cNvSpPr txBox="1"/>
          <p:nvPr/>
        </p:nvSpPr>
        <p:spPr>
          <a:xfrm>
            <a:off x="414768" y="3429000"/>
            <a:ext cx="298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/>
              <a:t>Disease</a:t>
            </a:r>
            <a:r>
              <a:rPr lang="tr-TR" sz="1200" dirty="0"/>
              <a:t> </a:t>
            </a:r>
            <a:r>
              <a:rPr lang="tr-TR" sz="1200" dirty="0" err="1"/>
              <a:t>distribution</a:t>
            </a:r>
            <a:r>
              <a:rPr lang="tr-TR" sz="1200" dirty="0"/>
              <a:t> </a:t>
            </a:r>
            <a:r>
              <a:rPr lang="tr-TR" sz="1200" dirty="0" err="1"/>
              <a:t>by</a:t>
            </a:r>
            <a:r>
              <a:rPr lang="tr-TR" sz="1200" dirty="0"/>
              <a:t> </a:t>
            </a:r>
            <a:r>
              <a:rPr lang="tr-TR" sz="1200" dirty="0" err="1"/>
              <a:t>animal</a:t>
            </a:r>
            <a:endParaRPr lang="tr-TR" sz="1200" dirty="0"/>
          </a:p>
          <a:p>
            <a:endParaRPr lang="tr-T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45FCB-5FD4-E991-9FC7-1D8CB6E4FF5E}"/>
              </a:ext>
            </a:extLst>
          </p:cNvPr>
          <p:cNvSpPr txBox="1"/>
          <p:nvPr/>
        </p:nvSpPr>
        <p:spPr>
          <a:xfrm>
            <a:off x="355599" y="1102688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Avg. age &amp; temp by disease</a:t>
            </a:r>
            <a:endParaRPr lang="tr-T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8E630-D3A5-BEF0-E126-354B4C6EEFAA}"/>
              </a:ext>
            </a:extLst>
          </p:cNvPr>
          <p:cNvSpPr txBox="1"/>
          <p:nvPr/>
        </p:nvSpPr>
        <p:spPr>
          <a:xfrm>
            <a:off x="6383771" y="1036950"/>
            <a:ext cx="2416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Most frequent symptoms in dataset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43646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03D4B-1A58-0581-8A14-72C2F9CB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D57D61-E38D-FC5D-1E75-5F1FF84166F5}"/>
              </a:ext>
            </a:extLst>
          </p:cNvPr>
          <p:cNvSpPr txBox="1"/>
          <p:nvPr/>
        </p:nvSpPr>
        <p:spPr>
          <a:xfrm>
            <a:off x="355599" y="517913"/>
            <a:ext cx="6195997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Model Architecture &amp; Evaluation 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433D04-8690-6ECB-AB02-504A345C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79" y="1804922"/>
            <a:ext cx="5678666" cy="2546241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4A1DEC55-6883-4618-D833-3F8DB9822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556" y="1463071"/>
            <a:ext cx="5960444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🔍 Model :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Classifier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n_estimators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100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tr-TR" altLang="tr-T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random_state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= 42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📊 Train/Test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Split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80% Training – 20%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💡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Forest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Excellent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/tabular data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multiclass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well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risk of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overfitting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diseases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Weak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imbalance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improvements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weighting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oversampling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AE1A7-D645-DEBB-8AA4-116188EA064E}"/>
              </a:ext>
            </a:extLst>
          </p:cNvPr>
          <p:cNvSpPr txBox="1"/>
          <p:nvPr/>
        </p:nvSpPr>
        <p:spPr>
          <a:xfrm>
            <a:off x="554494" y="4602492"/>
            <a:ext cx="3483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Evaluation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Metrics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81%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Weighted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F1-score: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0.81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Macro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F1-score: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0.63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55401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D4EBA-E775-BB5F-BE13-7ADFBDBC5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0D859E-6842-8EE7-AA7B-648278D6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312" y="391605"/>
            <a:ext cx="7206089" cy="59484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2E5686-CAC7-FA64-F905-B1CE1579A0AE}"/>
              </a:ext>
            </a:extLst>
          </p:cNvPr>
          <p:cNvSpPr txBox="1"/>
          <p:nvPr/>
        </p:nvSpPr>
        <p:spPr>
          <a:xfrm>
            <a:off x="355599" y="517913"/>
            <a:ext cx="6195997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Confusion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E73894-2C29-1F46-136E-55F6D9565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9" y="1343287"/>
            <a:ext cx="404876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High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Anthrax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100%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Blackleg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100%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Mouth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100%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E17CF0-90AD-8414-3092-F43DBE0CF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9" y="2692299"/>
            <a:ext cx="465445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Misclassifications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Pneumonia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Lumpy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Virus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582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cases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Lumpy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Virus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Pneumonia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560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cases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symptoms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caused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confusion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6AB2E3B-E111-699F-C245-CC7E57C2D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99" y="4318310"/>
            <a:ext cx="520191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❗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Rare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Disease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Issue</a:t>
            </a:r>
            <a:r>
              <a:rPr kumimoji="0" lang="tr-TR" altLang="tr-T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Mastitis &amp; Class 10: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sample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size</a:t>
            </a:r>
            <a:b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0%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F1-score</a:t>
            </a:r>
          </a:p>
        </p:txBody>
      </p:sp>
    </p:spTree>
    <p:extLst>
      <p:ext uri="{BB962C8B-B14F-4D97-AF65-F5344CB8AC3E}">
        <p14:creationId xmlns:p14="http://schemas.microsoft.com/office/powerpoint/2010/main" val="250060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4D9D4-259F-D5D7-31B0-5D5B219A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1E7653-1D91-4362-53CC-17C4E7F2F775}"/>
              </a:ext>
            </a:extLst>
          </p:cNvPr>
          <p:cNvSpPr txBox="1"/>
          <p:nvPr/>
        </p:nvSpPr>
        <p:spPr>
          <a:xfrm>
            <a:off x="355599" y="517913"/>
            <a:ext cx="61959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PredictVet Web App</a:t>
            </a:r>
            <a:r>
              <a:rPr lang="tr-TR" sz="3800" b="1" dirty="0">
                <a:solidFill>
                  <a:srgbClr val="FEBF00"/>
                </a:solidFill>
                <a:latin typeface="Montserrat ExtraBold" pitchFamily="2" charset="77"/>
              </a:rPr>
              <a:t> </a:t>
            </a:r>
            <a:r>
              <a:rPr lang="tr-TR" sz="4000" dirty="0"/>
              <a:t>💻</a:t>
            </a:r>
            <a:endParaRPr lang="en-US" sz="3800" b="1" dirty="0">
              <a:solidFill>
                <a:srgbClr val="FEBF00"/>
              </a:solidFill>
              <a:latin typeface="Montserrat ExtraBold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DBB30-6BAA-3FD7-4D30-3CB0CB2E67B0}"/>
              </a:ext>
            </a:extLst>
          </p:cNvPr>
          <p:cNvSpPr txBox="1"/>
          <p:nvPr/>
        </p:nvSpPr>
        <p:spPr>
          <a:xfrm>
            <a:off x="7664311" y="1019974"/>
            <a:ext cx="4124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400" b="1" dirty="0"/>
              <a:t>🛠️ Technologies </a:t>
            </a:r>
            <a:r>
              <a:rPr lang="tr-TR" sz="1400" b="1" dirty="0" err="1"/>
              <a:t>Used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b="1" dirty="0" err="1"/>
              <a:t>Backend</a:t>
            </a:r>
            <a:r>
              <a:rPr lang="tr-TR" sz="1400" b="1" dirty="0"/>
              <a:t>:</a:t>
            </a:r>
            <a:r>
              <a:rPr lang="tr-TR" sz="1400" dirty="0"/>
              <a:t> </a:t>
            </a:r>
            <a:r>
              <a:rPr lang="tr-TR" sz="1400" dirty="0" err="1"/>
              <a:t>Flask</a:t>
            </a:r>
            <a:r>
              <a:rPr lang="tr-TR" sz="1400" dirty="0"/>
              <a:t> (Python)</a:t>
            </a:r>
            <a:br>
              <a:rPr lang="tr-TR" sz="1400" dirty="0"/>
            </a:br>
            <a:r>
              <a:rPr lang="tr-TR" sz="1400" b="1" dirty="0" err="1"/>
              <a:t>Frontend</a:t>
            </a:r>
            <a:r>
              <a:rPr lang="tr-TR" sz="1400" b="1" dirty="0"/>
              <a:t>:</a:t>
            </a:r>
            <a:r>
              <a:rPr lang="tr-TR" sz="1400" dirty="0"/>
              <a:t> HTML, CSS, JavaScript</a:t>
            </a:r>
            <a:br>
              <a:rPr lang="tr-TR" sz="1400" dirty="0"/>
            </a:br>
            <a:r>
              <a:rPr lang="tr-TR" sz="1400" b="1" dirty="0"/>
              <a:t>Model Integration:</a:t>
            </a:r>
            <a:r>
              <a:rPr lang="tr-TR" sz="1400" dirty="0"/>
              <a:t> </a:t>
            </a:r>
            <a:r>
              <a:rPr lang="tr-TR" sz="1400" dirty="0" err="1"/>
              <a:t>Joblib</a:t>
            </a:r>
            <a:r>
              <a:rPr lang="tr-TR" sz="1400" dirty="0"/>
              <a:t> (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loading</a:t>
            </a:r>
            <a:r>
              <a:rPr lang="tr-TR" sz="1400" dirty="0"/>
              <a:t> </a:t>
            </a:r>
            <a:r>
              <a:rPr lang="tr-TR" sz="1400" dirty="0" err="1"/>
              <a:t>trained</a:t>
            </a:r>
            <a:r>
              <a:rPr lang="tr-TR" sz="1400" dirty="0"/>
              <a:t> model)</a:t>
            </a:r>
            <a:br>
              <a:rPr lang="tr-TR" sz="1400" dirty="0"/>
            </a:br>
            <a:r>
              <a:rPr lang="tr-TR" sz="1400" b="1" dirty="0" err="1"/>
              <a:t>Hosting</a:t>
            </a:r>
            <a:r>
              <a:rPr lang="tr-TR" sz="1400" b="1" dirty="0"/>
              <a:t>:</a:t>
            </a:r>
            <a:r>
              <a:rPr lang="tr-TR" sz="1400" dirty="0"/>
              <a:t> Render.com (</a:t>
            </a:r>
            <a:r>
              <a:rPr lang="tr-TR" sz="1400" dirty="0" err="1"/>
              <a:t>free</a:t>
            </a:r>
            <a:r>
              <a:rPr lang="tr-TR" sz="1400" dirty="0"/>
              <a:t> </a:t>
            </a:r>
            <a:r>
              <a:rPr lang="tr-TR" sz="1400" dirty="0" err="1"/>
              <a:t>tier</a:t>
            </a:r>
            <a:r>
              <a:rPr lang="tr-TR" sz="1400" dirty="0"/>
              <a:t>, </a:t>
            </a:r>
            <a:r>
              <a:rPr lang="tr-TR" sz="1400" dirty="0" err="1"/>
              <a:t>GitHub-based</a:t>
            </a:r>
            <a:r>
              <a:rPr lang="tr-TR" sz="1400" dirty="0"/>
              <a:t> </a:t>
            </a:r>
            <a:r>
              <a:rPr lang="tr-TR" sz="1400" dirty="0" err="1"/>
              <a:t>deployment</a:t>
            </a:r>
            <a:r>
              <a:rPr lang="tr-TR" sz="1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0398A-5073-C82D-EDC6-FCBFD6768C86}"/>
              </a:ext>
            </a:extLst>
          </p:cNvPr>
          <p:cNvSpPr txBox="1"/>
          <p:nvPr/>
        </p:nvSpPr>
        <p:spPr>
          <a:xfrm>
            <a:off x="544362" y="5510442"/>
            <a:ext cx="61959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🌐 Deployment:</a:t>
            </a:r>
            <a:r>
              <a:rPr lang="tr-TR" sz="1400" b="1" dirty="0"/>
              <a:t> </a:t>
            </a:r>
            <a:r>
              <a:rPr lang="en-GB" sz="1400" dirty="0"/>
              <a:t>Public link:</a:t>
            </a:r>
            <a:r>
              <a:rPr lang="tr-TR" sz="1400" dirty="0"/>
              <a:t> </a:t>
            </a:r>
            <a:r>
              <a:rPr lang="en-GB" sz="1400" dirty="0">
                <a:hlinkClick r:id="rId2"/>
              </a:rPr>
              <a:t>https://predictvet.onrender.com</a:t>
            </a:r>
            <a:endParaRPr lang="tr-TR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E6CAD-2942-38FD-D55E-BA22E3FF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" y="1347558"/>
            <a:ext cx="7244849" cy="39219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5F7EF-F0E6-2C58-288B-D9AA44C93D4C}"/>
              </a:ext>
            </a:extLst>
          </p:cNvPr>
          <p:cNvSpPr txBox="1"/>
          <p:nvPr/>
        </p:nvSpPr>
        <p:spPr>
          <a:xfrm>
            <a:off x="7664311" y="2514039"/>
            <a:ext cx="448056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1400" b="1" dirty="0"/>
              <a:t>➕ </a:t>
            </a:r>
            <a:r>
              <a:rPr lang="tr-TR" sz="1400" b="1" dirty="0" err="1"/>
              <a:t>Key</a:t>
            </a:r>
            <a:r>
              <a:rPr lang="tr-TR" sz="1400" b="1" dirty="0"/>
              <a:t> </a:t>
            </a:r>
            <a:r>
              <a:rPr lang="tr-TR" sz="1400" b="1" dirty="0" err="1"/>
              <a:t>Features</a:t>
            </a:r>
            <a:r>
              <a:rPr lang="tr-TR" sz="1400" b="1" dirty="0"/>
              <a:t> of </a:t>
            </a:r>
            <a:r>
              <a:rPr lang="tr-TR" sz="1400" b="1" dirty="0" err="1"/>
              <a:t>the</a:t>
            </a:r>
            <a:r>
              <a:rPr lang="tr-TR" sz="1400" b="1" dirty="0"/>
              <a:t> Web </a:t>
            </a:r>
            <a:r>
              <a:rPr lang="tr-TR" sz="1400" b="1" dirty="0" err="1"/>
              <a:t>App</a:t>
            </a:r>
            <a:r>
              <a:rPr lang="tr-TR" sz="1400" b="1" dirty="0"/>
              <a:t>:</a:t>
            </a:r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 err="1"/>
              <a:t>Animal-specific</a:t>
            </a:r>
            <a:r>
              <a:rPr lang="tr-TR" sz="1400" b="1" dirty="0"/>
              <a:t> </a:t>
            </a:r>
            <a:r>
              <a:rPr lang="tr-TR" sz="1400" b="1" dirty="0" err="1"/>
              <a:t>validation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Each</a:t>
            </a:r>
            <a:r>
              <a:rPr lang="tr-TR" sz="1400" dirty="0"/>
              <a:t> </a:t>
            </a:r>
            <a:r>
              <a:rPr lang="tr-TR" sz="1400" dirty="0" err="1"/>
              <a:t>animal</a:t>
            </a:r>
            <a:r>
              <a:rPr lang="tr-TR" sz="1400" dirty="0"/>
              <a:t> has </a:t>
            </a:r>
            <a:r>
              <a:rPr lang="tr-TR" sz="1400" dirty="0" err="1"/>
              <a:t>unique</a:t>
            </a:r>
            <a:r>
              <a:rPr lang="tr-TR" sz="1400" dirty="0"/>
              <a:t> reference </a:t>
            </a:r>
            <a:r>
              <a:rPr lang="tr-TR" sz="1400" dirty="0" err="1"/>
              <a:t>ranges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age</a:t>
            </a:r>
            <a:r>
              <a:rPr lang="tr-TR" sz="1400" dirty="0"/>
              <a:t> &amp; </a:t>
            </a:r>
            <a:r>
              <a:rPr lang="tr-TR" sz="1400" dirty="0" err="1"/>
              <a:t>temperature</a:t>
            </a:r>
            <a:endParaRPr lang="tr-TR" sz="1400" dirty="0"/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 err="1"/>
              <a:t>Grouped</a:t>
            </a:r>
            <a:r>
              <a:rPr lang="tr-TR" sz="1400" b="1" dirty="0"/>
              <a:t> </a:t>
            </a:r>
            <a:r>
              <a:rPr lang="tr-TR" sz="1400" b="1" dirty="0" err="1"/>
              <a:t>symptom</a:t>
            </a:r>
            <a:r>
              <a:rPr lang="tr-TR" sz="1400" b="1" dirty="0"/>
              <a:t> </a:t>
            </a:r>
            <a:r>
              <a:rPr lang="tr-TR" sz="1400" b="1" dirty="0" err="1"/>
              <a:t>input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Symptoms</a:t>
            </a:r>
            <a:r>
              <a:rPr lang="tr-TR" sz="1400" dirty="0"/>
              <a:t> </a:t>
            </a:r>
            <a:r>
              <a:rPr lang="tr-TR" sz="1400" dirty="0" err="1"/>
              <a:t>are</a:t>
            </a:r>
            <a:r>
              <a:rPr lang="tr-TR" sz="1400" dirty="0"/>
              <a:t> </a:t>
            </a:r>
            <a:r>
              <a:rPr lang="tr-TR" sz="1400" dirty="0" err="1"/>
              <a:t>organized</a:t>
            </a:r>
            <a:r>
              <a:rPr lang="tr-TR" sz="1400" dirty="0"/>
              <a:t> </a:t>
            </a:r>
            <a:r>
              <a:rPr lang="tr-TR" sz="1400" dirty="0" err="1"/>
              <a:t>into</a:t>
            </a:r>
            <a:r>
              <a:rPr lang="tr-TR" sz="1400" dirty="0"/>
              <a:t> </a:t>
            </a:r>
            <a:r>
              <a:rPr lang="tr-TR" sz="1400" dirty="0" err="1"/>
              <a:t>categories</a:t>
            </a:r>
            <a:r>
              <a:rPr lang="tr-TR" sz="1400" dirty="0"/>
              <a:t> (</a:t>
            </a:r>
            <a:r>
              <a:rPr lang="tr-TR" sz="1400" dirty="0" err="1"/>
              <a:t>e.g</a:t>
            </a:r>
            <a:r>
              <a:rPr lang="tr-TR" sz="1400" dirty="0"/>
              <a:t>., </a:t>
            </a:r>
            <a:r>
              <a:rPr lang="tr-TR" sz="1400" dirty="0" err="1"/>
              <a:t>respiratory</a:t>
            </a:r>
            <a:r>
              <a:rPr lang="tr-TR" sz="1400" dirty="0"/>
              <a:t>, </a:t>
            </a:r>
            <a:r>
              <a:rPr lang="tr-TR" sz="1400" dirty="0" err="1"/>
              <a:t>digestive</a:t>
            </a:r>
            <a:r>
              <a:rPr lang="tr-TR" sz="1400" dirty="0"/>
              <a:t>)</a:t>
            </a:r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/>
              <a:t>Real-time </a:t>
            </a:r>
            <a:r>
              <a:rPr lang="tr-TR" sz="1400" b="1" dirty="0" err="1"/>
              <a:t>prediction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The</a:t>
            </a:r>
            <a:r>
              <a:rPr lang="tr-TR" sz="1400" dirty="0"/>
              <a:t> model </a:t>
            </a:r>
            <a:r>
              <a:rPr lang="tr-TR" sz="1400" dirty="0" err="1"/>
              <a:t>returns</a:t>
            </a:r>
            <a:r>
              <a:rPr lang="tr-TR" sz="1400" dirty="0"/>
              <a:t> </a:t>
            </a:r>
            <a:r>
              <a:rPr lang="tr-TR" sz="1400" dirty="0" err="1"/>
              <a:t>disease</a:t>
            </a:r>
            <a:r>
              <a:rPr lang="tr-TR" sz="1400" dirty="0"/>
              <a:t> </a:t>
            </a:r>
            <a:r>
              <a:rPr lang="tr-TR" sz="1400" dirty="0" err="1"/>
              <a:t>output</a:t>
            </a:r>
            <a:r>
              <a:rPr lang="tr-TR" sz="1400" dirty="0"/>
              <a:t> </a:t>
            </a:r>
            <a:r>
              <a:rPr lang="tr-TR" sz="1400" dirty="0" err="1"/>
              <a:t>instantly</a:t>
            </a:r>
            <a:r>
              <a:rPr lang="tr-TR" sz="1400" dirty="0"/>
              <a:t> </a:t>
            </a:r>
            <a:r>
              <a:rPr lang="tr-TR" sz="1400" dirty="0" err="1"/>
              <a:t>after</a:t>
            </a:r>
            <a:r>
              <a:rPr lang="tr-TR" sz="1400" dirty="0"/>
              <a:t> </a:t>
            </a:r>
            <a:r>
              <a:rPr lang="tr-TR" sz="1400" dirty="0" err="1"/>
              <a:t>submission</a:t>
            </a:r>
            <a:endParaRPr lang="tr-TR" sz="1400" dirty="0"/>
          </a:p>
          <a:p>
            <a:pPr>
              <a:buNone/>
            </a:pPr>
            <a:r>
              <a:rPr lang="tr-TR" sz="1400" dirty="0"/>
              <a:t>• </a:t>
            </a:r>
            <a:r>
              <a:rPr lang="tr-TR" sz="1400" b="1" dirty="0" err="1"/>
              <a:t>Input</a:t>
            </a:r>
            <a:r>
              <a:rPr lang="tr-TR" sz="1400" b="1" dirty="0"/>
              <a:t> </a:t>
            </a:r>
            <a:r>
              <a:rPr lang="tr-TR" sz="1400" b="1" dirty="0" err="1"/>
              <a:t>validation</a:t>
            </a:r>
            <a:r>
              <a:rPr lang="tr-TR" sz="1400" b="1" dirty="0"/>
              <a:t> </a:t>
            </a:r>
            <a:r>
              <a:rPr lang="tr-TR" sz="1400" b="1" dirty="0" err="1"/>
              <a:t>and</a:t>
            </a:r>
            <a:r>
              <a:rPr lang="tr-TR" sz="1400" b="1" dirty="0"/>
              <a:t> </a:t>
            </a:r>
            <a:r>
              <a:rPr lang="tr-TR" sz="1400" b="1" dirty="0" err="1"/>
              <a:t>error</a:t>
            </a:r>
            <a:r>
              <a:rPr lang="tr-TR" sz="1400" b="1" dirty="0"/>
              <a:t> </a:t>
            </a:r>
            <a:r>
              <a:rPr lang="tr-TR" sz="1400" b="1" dirty="0" err="1"/>
              <a:t>feedback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Warnings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missing</a:t>
            </a:r>
            <a:r>
              <a:rPr lang="tr-TR" sz="1400" dirty="0"/>
              <a:t> </a:t>
            </a:r>
            <a:r>
              <a:rPr lang="tr-TR" sz="1400" dirty="0" err="1"/>
              <a:t>or</a:t>
            </a:r>
            <a:r>
              <a:rPr lang="tr-TR" sz="1400" dirty="0"/>
              <a:t> </a:t>
            </a:r>
            <a:r>
              <a:rPr lang="tr-TR" sz="1400" dirty="0" err="1"/>
              <a:t>invalid</a:t>
            </a:r>
            <a:r>
              <a:rPr lang="tr-TR" sz="1400" dirty="0"/>
              <a:t> </a:t>
            </a:r>
            <a:r>
              <a:rPr lang="tr-TR" sz="1400" dirty="0" err="1"/>
              <a:t>entries</a:t>
            </a:r>
            <a:r>
              <a:rPr lang="tr-TR" sz="1400" dirty="0"/>
              <a:t> (</a:t>
            </a:r>
            <a:r>
              <a:rPr lang="tr-TR" sz="1400" dirty="0" err="1"/>
              <a:t>e.g</a:t>
            </a:r>
            <a:r>
              <a:rPr lang="tr-TR" sz="1400" dirty="0"/>
              <a:t>., </a:t>
            </a:r>
            <a:r>
              <a:rPr lang="tr-TR" sz="1400" dirty="0" err="1"/>
              <a:t>empty</a:t>
            </a:r>
            <a:r>
              <a:rPr lang="tr-TR" sz="1400" dirty="0"/>
              <a:t> </a:t>
            </a:r>
            <a:r>
              <a:rPr lang="tr-TR" sz="1400" dirty="0" err="1"/>
              <a:t>symptom</a:t>
            </a:r>
            <a:r>
              <a:rPr lang="tr-TR" sz="1400" dirty="0"/>
              <a:t> </a:t>
            </a:r>
            <a:r>
              <a:rPr lang="tr-TR" sz="1400" dirty="0" err="1"/>
              <a:t>list</a:t>
            </a:r>
            <a:r>
              <a:rPr lang="tr-TR" sz="1400" dirty="0"/>
              <a:t>)</a:t>
            </a:r>
          </a:p>
          <a:p>
            <a:r>
              <a:rPr lang="tr-TR" sz="1400" dirty="0"/>
              <a:t>• </a:t>
            </a:r>
            <a:r>
              <a:rPr lang="tr-TR" sz="1400" b="1" dirty="0"/>
              <a:t>User-</a:t>
            </a:r>
            <a:r>
              <a:rPr lang="tr-TR" sz="1400" b="1" dirty="0" err="1"/>
              <a:t>friendly</a:t>
            </a:r>
            <a:r>
              <a:rPr lang="tr-TR" sz="1400" b="1" dirty="0"/>
              <a:t> </a:t>
            </a:r>
            <a:r>
              <a:rPr lang="tr-TR" sz="1400" b="1" dirty="0" err="1"/>
              <a:t>design</a:t>
            </a:r>
            <a:r>
              <a:rPr lang="tr-TR" sz="1400" b="1" dirty="0"/>
              <a:t>:</a:t>
            </a:r>
            <a:br>
              <a:rPr lang="tr-TR" sz="1400" dirty="0"/>
            </a:br>
            <a:r>
              <a:rPr lang="tr-TR" sz="1400" dirty="0"/>
              <a:t> → </a:t>
            </a:r>
            <a:r>
              <a:rPr lang="tr-TR" sz="1400" dirty="0" err="1"/>
              <a:t>Clean</a:t>
            </a:r>
            <a:r>
              <a:rPr lang="tr-TR" sz="1400" dirty="0"/>
              <a:t> </a:t>
            </a:r>
            <a:r>
              <a:rPr lang="tr-TR" sz="1400" dirty="0" err="1"/>
              <a:t>layout</a:t>
            </a:r>
            <a:r>
              <a:rPr lang="tr-TR" sz="1400" dirty="0"/>
              <a:t>, </a:t>
            </a:r>
            <a:r>
              <a:rPr lang="tr-TR" sz="1400" dirty="0" err="1"/>
              <a:t>simple</a:t>
            </a:r>
            <a:r>
              <a:rPr lang="tr-TR" sz="1400" dirty="0"/>
              <a:t> </a:t>
            </a:r>
            <a:r>
              <a:rPr lang="tr-TR" sz="1400" dirty="0" err="1"/>
              <a:t>interface</a:t>
            </a:r>
            <a:r>
              <a:rPr lang="tr-TR" sz="1400" dirty="0"/>
              <a:t>, </a:t>
            </a:r>
            <a:r>
              <a:rPr lang="tr-TR" sz="1400" dirty="0" err="1"/>
              <a:t>responsive</a:t>
            </a:r>
            <a:r>
              <a:rPr lang="tr-TR" sz="1400" dirty="0"/>
              <a:t> </a:t>
            </a:r>
            <a:r>
              <a:rPr lang="tr-TR" sz="1400" dirty="0" err="1"/>
              <a:t>flow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24499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D99AB-1CF5-F1C1-E486-64B906BD4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FA9ABB3-594C-7583-CCB6-8AACF16FEFEE}"/>
              </a:ext>
            </a:extLst>
          </p:cNvPr>
          <p:cNvSpPr txBox="1"/>
          <p:nvPr/>
        </p:nvSpPr>
        <p:spPr>
          <a:xfrm>
            <a:off x="355599" y="517913"/>
            <a:ext cx="6861630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Limitations &amp;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D6F83-847B-5E60-20FF-6C2ADDA244E8}"/>
              </a:ext>
            </a:extLst>
          </p:cNvPr>
          <p:cNvSpPr txBox="1"/>
          <p:nvPr/>
        </p:nvSpPr>
        <p:spPr>
          <a:xfrm>
            <a:off x="576942" y="1382086"/>
            <a:ext cx="437605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2000" b="1" dirty="0"/>
              <a:t>⚠️ </a:t>
            </a:r>
            <a:r>
              <a:rPr lang="tr-TR" sz="2000" b="1" dirty="0" err="1"/>
              <a:t>Current</a:t>
            </a:r>
            <a:r>
              <a:rPr lang="tr-TR" sz="2000" b="1" dirty="0"/>
              <a:t> </a:t>
            </a:r>
            <a:r>
              <a:rPr lang="tr-TR" sz="2000" b="1" dirty="0" err="1"/>
              <a:t>Limitations</a:t>
            </a:r>
            <a:endParaRPr lang="tr-TR" sz="2000" b="1" dirty="0"/>
          </a:p>
          <a:p>
            <a:pPr>
              <a:buNone/>
            </a:pPr>
            <a:r>
              <a:rPr lang="tr-TR" sz="2000" dirty="0"/>
              <a:t>• </a:t>
            </a:r>
            <a:r>
              <a:rPr lang="tr-TR" sz="2000" b="1" dirty="0" err="1"/>
              <a:t>Imbalanced</a:t>
            </a:r>
            <a:r>
              <a:rPr lang="tr-TR" sz="2000" b="1" dirty="0"/>
              <a:t> </a:t>
            </a:r>
            <a:r>
              <a:rPr lang="tr-TR" sz="2000" b="1" dirty="0" err="1"/>
              <a:t>dataset</a:t>
            </a:r>
            <a:br>
              <a:rPr lang="tr-TR" sz="2000" dirty="0"/>
            </a:br>
            <a:r>
              <a:rPr lang="tr-TR" sz="2000" dirty="0"/>
              <a:t>→ </a:t>
            </a:r>
            <a:r>
              <a:rPr lang="tr-TR" sz="2000" dirty="0" err="1"/>
              <a:t>Rare</a:t>
            </a:r>
            <a:r>
              <a:rPr lang="tr-TR" sz="2000" dirty="0"/>
              <a:t> </a:t>
            </a:r>
            <a:r>
              <a:rPr lang="tr-TR" sz="2000" dirty="0" err="1"/>
              <a:t>diseases</a:t>
            </a:r>
            <a:r>
              <a:rPr lang="tr-TR" sz="2000" dirty="0"/>
              <a:t> had </a:t>
            </a:r>
            <a:r>
              <a:rPr lang="tr-TR" sz="2000" dirty="0" err="1"/>
              <a:t>very</a:t>
            </a:r>
            <a:r>
              <a:rPr lang="tr-TR" sz="2000" dirty="0"/>
              <a:t> </a:t>
            </a:r>
            <a:r>
              <a:rPr lang="tr-TR" sz="2000" dirty="0" err="1"/>
              <a:t>few</a:t>
            </a:r>
            <a:r>
              <a:rPr lang="tr-TR" sz="2000" dirty="0"/>
              <a:t> </a:t>
            </a:r>
            <a:r>
              <a:rPr lang="tr-TR" sz="2000" dirty="0" err="1"/>
              <a:t>samples</a:t>
            </a:r>
            <a:r>
              <a:rPr lang="tr-TR" sz="2000" dirty="0"/>
              <a:t> → </a:t>
            </a:r>
            <a:r>
              <a:rPr lang="tr-TR" sz="2000" dirty="0" err="1"/>
              <a:t>low</a:t>
            </a:r>
            <a:r>
              <a:rPr lang="tr-TR" sz="2000" dirty="0"/>
              <a:t> </a:t>
            </a:r>
            <a:r>
              <a:rPr lang="tr-TR" sz="2000" dirty="0" err="1"/>
              <a:t>performance</a:t>
            </a:r>
            <a:endParaRPr lang="tr-TR" sz="2000" dirty="0"/>
          </a:p>
          <a:p>
            <a:pPr>
              <a:buNone/>
            </a:pPr>
            <a:r>
              <a:rPr lang="tr-TR" sz="2000" dirty="0"/>
              <a:t>• </a:t>
            </a:r>
            <a:r>
              <a:rPr lang="tr-TR" sz="2000" b="1" dirty="0" err="1"/>
              <a:t>Symptom</a:t>
            </a:r>
            <a:r>
              <a:rPr lang="tr-TR" sz="2000" b="1" dirty="0"/>
              <a:t> </a:t>
            </a:r>
            <a:r>
              <a:rPr lang="tr-TR" sz="2000" b="1" dirty="0" err="1"/>
              <a:t>similarity</a:t>
            </a:r>
            <a:br>
              <a:rPr lang="tr-TR" sz="2000" dirty="0"/>
            </a:br>
            <a:r>
              <a:rPr lang="tr-TR" sz="2000" dirty="0"/>
              <a:t>→ </a:t>
            </a:r>
            <a:r>
              <a:rPr lang="tr-TR" sz="2000" dirty="0" err="1"/>
              <a:t>Pneumonia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lumpy</a:t>
            </a:r>
            <a:r>
              <a:rPr lang="tr-TR" sz="2000" dirty="0"/>
              <a:t> </a:t>
            </a:r>
            <a:r>
              <a:rPr lang="tr-TR" sz="2000" dirty="0" err="1"/>
              <a:t>virus</a:t>
            </a:r>
            <a:r>
              <a:rPr lang="tr-TR" sz="2000" dirty="0"/>
              <a:t> </a:t>
            </a:r>
            <a:r>
              <a:rPr lang="tr-TR" sz="2000" dirty="0" err="1"/>
              <a:t>often</a:t>
            </a:r>
            <a:r>
              <a:rPr lang="tr-TR" sz="2000" dirty="0"/>
              <a:t> </a:t>
            </a:r>
            <a:r>
              <a:rPr lang="tr-TR" sz="2000" dirty="0" err="1"/>
              <a:t>confused</a:t>
            </a:r>
            <a:endParaRPr lang="tr-TR" sz="2000" dirty="0"/>
          </a:p>
          <a:p>
            <a:pPr>
              <a:buNone/>
            </a:pPr>
            <a:r>
              <a:rPr lang="tr-TR" sz="2000" dirty="0"/>
              <a:t>• </a:t>
            </a:r>
            <a:r>
              <a:rPr lang="tr-TR" sz="2000" b="1" dirty="0"/>
              <a:t>No </a:t>
            </a:r>
            <a:r>
              <a:rPr lang="tr-TR" sz="2000" b="1" dirty="0" err="1"/>
              <a:t>confidence</a:t>
            </a:r>
            <a:r>
              <a:rPr lang="tr-TR" sz="2000" b="1" dirty="0"/>
              <a:t> </a:t>
            </a:r>
            <a:r>
              <a:rPr lang="tr-TR" sz="2000" b="1" dirty="0" err="1"/>
              <a:t>score</a:t>
            </a:r>
            <a:br>
              <a:rPr lang="tr-TR" sz="2000" dirty="0"/>
            </a:br>
            <a:r>
              <a:rPr lang="tr-TR" sz="2000" dirty="0"/>
              <a:t>→ </a:t>
            </a:r>
            <a:r>
              <a:rPr lang="tr-TR" sz="2000" dirty="0" err="1"/>
              <a:t>Prediction</a:t>
            </a:r>
            <a:r>
              <a:rPr lang="tr-TR" sz="2000" dirty="0"/>
              <a:t> </a:t>
            </a:r>
            <a:r>
              <a:rPr lang="tr-TR" sz="2000" dirty="0" err="1"/>
              <a:t>results</a:t>
            </a:r>
            <a:r>
              <a:rPr lang="tr-TR" sz="2000" dirty="0"/>
              <a:t> </a:t>
            </a:r>
            <a:r>
              <a:rPr lang="tr-TR" sz="2000" dirty="0" err="1"/>
              <a:t>lack</a:t>
            </a:r>
            <a:r>
              <a:rPr lang="tr-TR" sz="2000" dirty="0"/>
              <a:t> </a:t>
            </a:r>
            <a:r>
              <a:rPr lang="tr-TR" sz="2000" dirty="0" err="1"/>
              <a:t>certainty</a:t>
            </a:r>
            <a:r>
              <a:rPr lang="tr-TR" sz="2000" dirty="0"/>
              <a:t> </a:t>
            </a:r>
            <a:r>
              <a:rPr lang="tr-TR" sz="2000" dirty="0" err="1"/>
              <a:t>level</a:t>
            </a:r>
            <a:endParaRPr lang="tr-TR" sz="2000" dirty="0"/>
          </a:p>
          <a:p>
            <a:pPr>
              <a:buNone/>
            </a:pPr>
            <a:r>
              <a:rPr lang="tr-TR" sz="2000" dirty="0"/>
              <a:t>• </a:t>
            </a:r>
            <a:r>
              <a:rPr lang="tr-TR" sz="2000" b="1" dirty="0"/>
              <a:t>Limited </a:t>
            </a:r>
            <a:r>
              <a:rPr lang="tr-TR" sz="2000" b="1" dirty="0" err="1"/>
              <a:t>user</a:t>
            </a:r>
            <a:r>
              <a:rPr lang="tr-TR" sz="2000" b="1" dirty="0"/>
              <a:t> </a:t>
            </a:r>
            <a:r>
              <a:rPr lang="tr-TR" sz="2000" b="1" dirty="0" err="1"/>
              <a:t>interface</a:t>
            </a:r>
            <a:br>
              <a:rPr lang="tr-TR" sz="2000" dirty="0"/>
            </a:br>
            <a:r>
              <a:rPr lang="tr-TR" sz="2000" dirty="0"/>
              <a:t>→ English-</a:t>
            </a:r>
            <a:r>
              <a:rPr lang="tr-TR" sz="2000" dirty="0" err="1"/>
              <a:t>only</a:t>
            </a:r>
            <a:r>
              <a:rPr lang="tr-TR" sz="2000" dirty="0"/>
              <a:t>, not mobile-</a:t>
            </a:r>
            <a:r>
              <a:rPr lang="tr-TR" sz="2000" dirty="0" err="1"/>
              <a:t>optimized</a:t>
            </a:r>
            <a:endParaRPr lang="tr-TR" sz="2000" dirty="0"/>
          </a:p>
          <a:p>
            <a:r>
              <a:rPr lang="tr-TR" sz="2000" dirty="0"/>
              <a:t>• </a:t>
            </a:r>
            <a:r>
              <a:rPr lang="tr-TR" sz="2000" b="1" dirty="0" err="1"/>
              <a:t>Symptom</a:t>
            </a:r>
            <a:r>
              <a:rPr lang="tr-TR" sz="2000" b="1" dirty="0"/>
              <a:t> </a:t>
            </a:r>
            <a:r>
              <a:rPr lang="tr-TR" sz="2000" b="1" dirty="0" err="1"/>
              <a:t>duration</a:t>
            </a:r>
            <a:r>
              <a:rPr lang="tr-TR" sz="2000" b="1" dirty="0"/>
              <a:t> not </a:t>
            </a:r>
            <a:r>
              <a:rPr lang="tr-TR" sz="2000" b="1" dirty="0" err="1"/>
              <a:t>supported</a:t>
            </a:r>
            <a:br>
              <a:rPr lang="tr-TR" sz="2000" dirty="0"/>
            </a:br>
            <a:r>
              <a:rPr lang="tr-TR" sz="2000" dirty="0"/>
              <a:t>→ </a:t>
            </a:r>
            <a:r>
              <a:rPr lang="tr-TR" sz="2000" dirty="0" err="1"/>
              <a:t>Input</a:t>
            </a:r>
            <a:r>
              <a:rPr lang="tr-TR" sz="2000" dirty="0"/>
              <a:t> is </a:t>
            </a:r>
            <a:r>
              <a:rPr lang="tr-TR" sz="2000" dirty="0" err="1"/>
              <a:t>binary</a:t>
            </a:r>
            <a:r>
              <a:rPr lang="tr-TR" sz="2000" dirty="0"/>
              <a:t> (</a:t>
            </a:r>
            <a:r>
              <a:rPr lang="tr-TR" sz="2000" dirty="0" err="1"/>
              <a:t>checked</a:t>
            </a:r>
            <a:r>
              <a:rPr lang="tr-TR" sz="2000" dirty="0"/>
              <a:t> </a:t>
            </a:r>
            <a:r>
              <a:rPr lang="tr-TR" sz="2000" dirty="0" err="1"/>
              <a:t>or</a:t>
            </a:r>
            <a:r>
              <a:rPr lang="tr-TR" sz="2000" dirty="0"/>
              <a:t> not)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DF080-0F55-A1FC-57DE-2BE81F8AF48A}"/>
              </a:ext>
            </a:extLst>
          </p:cNvPr>
          <p:cNvSpPr txBox="1"/>
          <p:nvPr/>
        </p:nvSpPr>
        <p:spPr>
          <a:xfrm>
            <a:off x="6204859" y="1382286"/>
            <a:ext cx="413657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sz="2000" dirty="0"/>
              <a:t>🌟</a:t>
            </a:r>
            <a:r>
              <a:rPr lang="tr-TR" sz="2000" b="1" dirty="0"/>
              <a:t> </a:t>
            </a:r>
            <a:r>
              <a:rPr lang="tr-TR" sz="2000" b="1" dirty="0" err="1"/>
              <a:t>Planned</a:t>
            </a:r>
            <a:r>
              <a:rPr lang="tr-TR" sz="2000" b="1" dirty="0"/>
              <a:t> </a:t>
            </a:r>
            <a:r>
              <a:rPr lang="tr-TR" sz="2000" b="1" dirty="0" err="1"/>
              <a:t>Future</a:t>
            </a:r>
            <a:r>
              <a:rPr lang="tr-TR" sz="2000" b="1" dirty="0"/>
              <a:t> </a:t>
            </a:r>
            <a:r>
              <a:rPr lang="tr-TR" sz="2000" b="1" dirty="0" err="1"/>
              <a:t>Improvements</a:t>
            </a:r>
            <a:endParaRPr lang="tr-TR" sz="2000" b="1" dirty="0"/>
          </a:p>
          <a:p>
            <a:r>
              <a:rPr lang="tr-TR" sz="2000" dirty="0"/>
              <a:t>• </a:t>
            </a:r>
            <a:r>
              <a:rPr lang="tr-TR" sz="2000" dirty="0" err="1"/>
              <a:t>Add</a:t>
            </a:r>
            <a:r>
              <a:rPr lang="tr-TR" sz="2000" dirty="0"/>
              <a:t> </a:t>
            </a:r>
            <a:r>
              <a:rPr lang="tr-TR" sz="2000" dirty="0" err="1"/>
              <a:t>more</a:t>
            </a:r>
            <a:r>
              <a:rPr lang="tr-TR" sz="2000" dirty="0"/>
              <a:t> </a:t>
            </a:r>
            <a:r>
              <a:rPr lang="tr-TR" sz="2000" dirty="0" err="1"/>
              <a:t>animal</a:t>
            </a:r>
            <a:r>
              <a:rPr lang="tr-TR" sz="2000" dirty="0"/>
              <a:t> </a:t>
            </a:r>
            <a:r>
              <a:rPr lang="tr-TR" sz="2000" dirty="0" err="1"/>
              <a:t>types</a:t>
            </a:r>
            <a:r>
              <a:rPr lang="tr-TR" sz="2000" dirty="0"/>
              <a:t>, </a:t>
            </a:r>
            <a:r>
              <a:rPr lang="tr-TR" sz="2000" dirty="0" err="1"/>
              <a:t>diseases</a:t>
            </a:r>
            <a:r>
              <a:rPr lang="tr-TR" sz="2000" dirty="0"/>
              <a:t> &amp; </a:t>
            </a:r>
            <a:r>
              <a:rPr lang="tr-TR" sz="2000" dirty="0" err="1"/>
              <a:t>symptom</a:t>
            </a:r>
            <a:r>
              <a:rPr lang="tr-TR" sz="2000" dirty="0"/>
              <a:t> </a:t>
            </a:r>
            <a:r>
              <a:rPr lang="tr-TR" sz="2000" dirty="0" err="1"/>
              <a:t>details</a:t>
            </a:r>
            <a:br>
              <a:rPr lang="tr-TR" sz="2000" dirty="0"/>
            </a:br>
            <a:r>
              <a:rPr lang="tr-TR" sz="2000" dirty="0"/>
              <a:t>• </a:t>
            </a:r>
            <a:r>
              <a:rPr lang="tr-TR" sz="2000" dirty="0" err="1"/>
              <a:t>Apply</a:t>
            </a:r>
            <a:r>
              <a:rPr lang="tr-TR" sz="2000" dirty="0"/>
              <a:t> </a:t>
            </a:r>
            <a:r>
              <a:rPr lang="tr-TR" sz="2000" dirty="0" err="1"/>
              <a:t>balancing</a:t>
            </a:r>
            <a:r>
              <a:rPr lang="tr-TR" sz="2000" dirty="0"/>
              <a:t> </a:t>
            </a:r>
            <a:r>
              <a:rPr lang="tr-TR" sz="2000" dirty="0" err="1"/>
              <a:t>techniques</a:t>
            </a:r>
            <a:r>
              <a:rPr lang="tr-TR" sz="2000" dirty="0"/>
              <a:t> (</a:t>
            </a:r>
            <a:r>
              <a:rPr lang="tr-TR" sz="2000" dirty="0" err="1"/>
              <a:t>e.g</a:t>
            </a:r>
            <a:r>
              <a:rPr lang="tr-TR" sz="2000" dirty="0"/>
              <a:t>., SMOTE, </a:t>
            </a:r>
            <a:r>
              <a:rPr lang="tr-TR" sz="2000" dirty="0" err="1"/>
              <a:t>class</a:t>
            </a:r>
            <a:r>
              <a:rPr lang="tr-TR" sz="2000" dirty="0"/>
              <a:t> </a:t>
            </a:r>
            <a:r>
              <a:rPr lang="tr-TR" sz="2000" dirty="0" err="1"/>
              <a:t>weighting</a:t>
            </a:r>
            <a:r>
              <a:rPr lang="tr-TR" sz="2000" dirty="0"/>
              <a:t>)</a:t>
            </a:r>
            <a:br>
              <a:rPr lang="tr-TR" sz="2000" dirty="0"/>
            </a:br>
            <a:r>
              <a:rPr lang="tr-TR" sz="2000" dirty="0"/>
              <a:t>• </a:t>
            </a:r>
            <a:r>
              <a:rPr lang="tr-TR" sz="2000" dirty="0" err="1"/>
              <a:t>Include</a:t>
            </a:r>
            <a:r>
              <a:rPr lang="tr-TR" sz="2000" dirty="0"/>
              <a:t> </a:t>
            </a:r>
            <a:r>
              <a:rPr lang="tr-TR" sz="2000" dirty="0" err="1"/>
              <a:t>prediction</a:t>
            </a:r>
            <a:r>
              <a:rPr lang="tr-TR" sz="2000" dirty="0"/>
              <a:t> </a:t>
            </a:r>
            <a:r>
              <a:rPr lang="tr-TR" sz="2000" b="1" dirty="0" err="1"/>
              <a:t>confidence</a:t>
            </a:r>
            <a:r>
              <a:rPr lang="tr-TR" sz="2000" b="1" dirty="0"/>
              <a:t> </a:t>
            </a:r>
            <a:r>
              <a:rPr lang="tr-TR" sz="2000" b="1" dirty="0" err="1"/>
              <a:t>level</a:t>
            </a:r>
            <a:r>
              <a:rPr lang="tr-TR" sz="2000" dirty="0"/>
              <a:t> </a:t>
            </a:r>
            <a:r>
              <a:rPr lang="tr-TR" sz="2000" dirty="0" err="1"/>
              <a:t>with</a:t>
            </a:r>
            <a:r>
              <a:rPr lang="tr-TR" sz="2000" dirty="0"/>
              <a:t> </a:t>
            </a:r>
            <a:r>
              <a:rPr lang="tr-TR" sz="2000" dirty="0" err="1"/>
              <a:t>explanation</a:t>
            </a:r>
            <a:br>
              <a:rPr lang="tr-TR" sz="2000" dirty="0"/>
            </a:br>
            <a:r>
              <a:rPr lang="tr-TR" sz="2000" dirty="0"/>
              <a:t>• </a:t>
            </a:r>
            <a:r>
              <a:rPr lang="tr-TR" sz="2000" dirty="0" err="1"/>
              <a:t>Build</a:t>
            </a:r>
            <a:r>
              <a:rPr lang="tr-TR" sz="2000" dirty="0"/>
              <a:t> </a:t>
            </a:r>
            <a:r>
              <a:rPr lang="tr-TR" sz="2000" b="1" dirty="0" err="1"/>
              <a:t>multilingual</a:t>
            </a:r>
            <a:r>
              <a:rPr lang="tr-TR" sz="2000" b="1" dirty="0"/>
              <a:t> UI</a:t>
            </a:r>
            <a:r>
              <a:rPr lang="tr-TR" sz="2000" dirty="0"/>
              <a:t> (</a:t>
            </a:r>
            <a:r>
              <a:rPr lang="tr-TR" sz="2000" dirty="0" err="1"/>
              <a:t>Polish</a:t>
            </a:r>
            <a:r>
              <a:rPr lang="tr-TR" sz="2000" dirty="0"/>
              <a:t>, </a:t>
            </a:r>
            <a:r>
              <a:rPr lang="tr-TR" sz="2000" dirty="0" err="1"/>
              <a:t>Turkish</a:t>
            </a:r>
            <a:r>
              <a:rPr lang="tr-TR" sz="2000" dirty="0"/>
              <a:t>, </a:t>
            </a:r>
            <a:r>
              <a:rPr lang="tr-TR" sz="2000" dirty="0" err="1"/>
              <a:t>etc</a:t>
            </a:r>
            <a:r>
              <a:rPr lang="tr-TR" sz="2000" dirty="0"/>
              <a:t>.)</a:t>
            </a:r>
            <a:br>
              <a:rPr lang="tr-TR" sz="2000" dirty="0"/>
            </a:br>
            <a:r>
              <a:rPr lang="tr-TR" sz="2000" dirty="0"/>
              <a:t>• Design </a:t>
            </a:r>
            <a:r>
              <a:rPr lang="tr-TR" sz="2000" b="1" dirty="0"/>
              <a:t>mobile </a:t>
            </a:r>
            <a:r>
              <a:rPr lang="tr-TR" sz="2000" b="1" dirty="0" err="1"/>
              <a:t>app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offline </a:t>
            </a:r>
            <a:r>
              <a:rPr lang="tr-TR" sz="2000" dirty="0" err="1"/>
              <a:t>rural</a:t>
            </a:r>
            <a:r>
              <a:rPr lang="tr-TR" sz="2000" dirty="0"/>
              <a:t> </a:t>
            </a:r>
            <a:r>
              <a:rPr lang="tr-TR" sz="2000" dirty="0" err="1"/>
              <a:t>use</a:t>
            </a:r>
            <a:br>
              <a:rPr lang="tr-TR" sz="2000" dirty="0"/>
            </a:br>
            <a:r>
              <a:rPr lang="tr-TR" sz="2000" dirty="0"/>
              <a:t>• </a:t>
            </a:r>
            <a:r>
              <a:rPr lang="tr-TR" sz="2000" dirty="0" err="1"/>
              <a:t>Allow</a:t>
            </a:r>
            <a:r>
              <a:rPr lang="tr-TR" sz="2000" dirty="0"/>
              <a:t> </a:t>
            </a:r>
            <a:r>
              <a:rPr lang="tr-TR" sz="2000" b="1" dirty="0" err="1"/>
              <a:t>severity</a:t>
            </a:r>
            <a:r>
              <a:rPr lang="tr-TR" sz="2000" b="1" dirty="0"/>
              <a:t>/</a:t>
            </a:r>
            <a:r>
              <a:rPr lang="tr-TR" sz="2000" b="1" dirty="0" err="1"/>
              <a:t>duration</a:t>
            </a:r>
            <a:r>
              <a:rPr lang="tr-TR" sz="2000" b="1" dirty="0"/>
              <a:t> </a:t>
            </a:r>
            <a:r>
              <a:rPr lang="tr-TR" sz="2000" b="1" dirty="0" err="1"/>
              <a:t>input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symptoms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29105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2689-A402-01D5-E5F6-41535196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931BD38-B7F4-F1F3-20C9-D9EE4D2A8840}"/>
              </a:ext>
            </a:extLst>
          </p:cNvPr>
          <p:cNvSpPr txBox="1"/>
          <p:nvPr/>
        </p:nvSpPr>
        <p:spPr>
          <a:xfrm>
            <a:off x="355599" y="517913"/>
            <a:ext cx="540294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800" b="1" dirty="0">
                <a:solidFill>
                  <a:srgbClr val="FEBF00"/>
                </a:solidFill>
                <a:latin typeface="Montserrat ExtraBold" pitchFamily="2" charset="77"/>
              </a:rPr>
              <a:t>References</a:t>
            </a:r>
            <a:r>
              <a:rPr lang="tr-TR" sz="3800" b="1" dirty="0">
                <a:solidFill>
                  <a:srgbClr val="FEBF00"/>
                </a:solidFill>
                <a:latin typeface="Montserrat ExtraBold" pitchFamily="2" charset="77"/>
              </a:rPr>
              <a:t> &amp; Links </a:t>
            </a:r>
            <a:endParaRPr lang="en-US" sz="3800" b="1" dirty="0">
              <a:solidFill>
                <a:srgbClr val="FEBF00"/>
              </a:solidFill>
              <a:latin typeface="Montserrat ExtraBold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DF408-4823-D4D3-7C64-4D03AB0D68A0}"/>
              </a:ext>
            </a:extLst>
          </p:cNvPr>
          <p:cNvSpPr txBox="1"/>
          <p:nvPr/>
        </p:nvSpPr>
        <p:spPr>
          <a:xfrm>
            <a:off x="355599" y="1403474"/>
            <a:ext cx="44005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• </a:t>
            </a:r>
            <a:r>
              <a:rPr lang="tr-TR" dirty="0" err="1"/>
              <a:t>Kaggle</a:t>
            </a:r>
            <a:r>
              <a:rPr lang="tr-TR" dirty="0"/>
              <a:t> – </a:t>
            </a:r>
            <a:r>
              <a:rPr lang="tr-TR" dirty="0" err="1"/>
              <a:t>Livestock</a:t>
            </a:r>
            <a:r>
              <a:rPr lang="tr-TR" dirty="0"/>
              <a:t> </a:t>
            </a:r>
            <a:r>
              <a:rPr lang="tr-TR" dirty="0" err="1"/>
              <a:t>Disease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  </a:t>
            </a:r>
          </a:p>
          <a:p>
            <a:r>
              <a:rPr lang="tr-TR" dirty="0"/>
              <a:t>• CDC – </a:t>
            </a:r>
            <a:r>
              <a:rPr lang="tr-TR" dirty="0" err="1"/>
              <a:t>Brucellosis</a:t>
            </a:r>
            <a:r>
              <a:rPr lang="tr-TR" dirty="0"/>
              <a:t>, Q-Fever  </a:t>
            </a:r>
          </a:p>
          <a:p>
            <a:r>
              <a:rPr lang="tr-TR" dirty="0"/>
              <a:t>• WHO – </a:t>
            </a:r>
            <a:r>
              <a:rPr lang="tr-TR" dirty="0" err="1"/>
              <a:t>Rabies</a:t>
            </a:r>
            <a:r>
              <a:rPr lang="tr-TR" dirty="0"/>
              <a:t>  </a:t>
            </a:r>
          </a:p>
          <a:p>
            <a:r>
              <a:rPr lang="tr-TR" dirty="0"/>
              <a:t>• FAO – CCPP, </a:t>
            </a:r>
            <a:r>
              <a:rPr lang="tr-TR" dirty="0" err="1"/>
              <a:t>Theileriosis</a:t>
            </a:r>
            <a:r>
              <a:rPr lang="tr-TR" dirty="0"/>
              <a:t>  </a:t>
            </a:r>
          </a:p>
          <a:p>
            <a:r>
              <a:rPr lang="tr-TR" dirty="0"/>
              <a:t>• </a:t>
            </a:r>
            <a:r>
              <a:rPr lang="tr-TR" dirty="0" err="1"/>
              <a:t>Merck</a:t>
            </a:r>
            <a:r>
              <a:rPr lang="tr-TR" dirty="0"/>
              <a:t> </a:t>
            </a:r>
            <a:r>
              <a:rPr lang="tr-TR" dirty="0" err="1"/>
              <a:t>Vet</a:t>
            </a:r>
            <a:r>
              <a:rPr lang="tr-TR" dirty="0"/>
              <a:t> Manual – BVD, </a:t>
            </a:r>
            <a:r>
              <a:rPr lang="tr-TR" dirty="0" err="1"/>
              <a:t>Johne’s</a:t>
            </a:r>
            <a:r>
              <a:rPr lang="tr-TR" dirty="0"/>
              <a:t> </a:t>
            </a:r>
            <a:r>
              <a:rPr lang="tr-TR" dirty="0" err="1"/>
              <a:t>Disease</a:t>
            </a:r>
            <a:r>
              <a:rPr lang="tr-TR" dirty="0"/>
              <a:t>  </a:t>
            </a:r>
          </a:p>
          <a:p>
            <a:r>
              <a:rPr lang="tr-TR" dirty="0"/>
              <a:t>• </a:t>
            </a:r>
            <a:r>
              <a:rPr lang="tr-TR" dirty="0" err="1"/>
              <a:t>DairyNZ</a:t>
            </a:r>
            <a:r>
              <a:rPr lang="tr-TR" dirty="0"/>
              <a:t> – Mastitis  </a:t>
            </a:r>
          </a:p>
          <a:p>
            <a:r>
              <a:rPr lang="tr-TR" dirty="0"/>
              <a:t>• Render.com – Deployment  </a:t>
            </a:r>
          </a:p>
          <a:p>
            <a:r>
              <a:rPr lang="tr-TR" dirty="0"/>
              <a:t>• </a:t>
            </a:r>
            <a:r>
              <a:rPr lang="tr-TR" dirty="0" err="1"/>
              <a:t>Power</a:t>
            </a:r>
            <a:r>
              <a:rPr lang="tr-TR" dirty="0"/>
              <a:t> BI – </a:t>
            </a:r>
            <a:r>
              <a:rPr lang="tr-TR" dirty="0" err="1"/>
              <a:t>Visualizations</a:t>
            </a:r>
            <a:endParaRPr lang="tr-TR" dirty="0"/>
          </a:p>
          <a:p>
            <a:endParaRPr lang="tr-T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7EEB9-EB3E-EE8E-DAC9-2068B7C099E3}"/>
              </a:ext>
            </a:extLst>
          </p:cNvPr>
          <p:cNvSpPr txBox="1"/>
          <p:nvPr/>
        </p:nvSpPr>
        <p:spPr>
          <a:xfrm>
            <a:off x="6222051" y="1403474"/>
            <a:ext cx="4953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🔗 Project Links:</a:t>
            </a:r>
          </a:p>
          <a:p>
            <a:pPr>
              <a:buNone/>
            </a:pPr>
            <a:r>
              <a:rPr lang="en-GB" dirty="0"/>
              <a:t>• </a:t>
            </a:r>
            <a:r>
              <a:rPr lang="en-GB" b="1" dirty="0"/>
              <a:t>Live App:</a:t>
            </a:r>
            <a:br>
              <a:rPr lang="en-GB" dirty="0"/>
            </a:br>
            <a:r>
              <a:rPr lang="en-GB" dirty="0"/>
              <a:t>👉 </a:t>
            </a:r>
            <a:r>
              <a:rPr lang="en-GB" dirty="0">
                <a:hlinkClick r:id="rId2"/>
              </a:rPr>
              <a:t>https://predictvet.onrender.com</a:t>
            </a:r>
            <a:endParaRPr lang="en-GB" dirty="0"/>
          </a:p>
          <a:p>
            <a:r>
              <a:rPr lang="en-GB" dirty="0"/>
              <a:t>• </a:t>
            </a:r>
            <a:r>
              <a:rPr lang="en-GB" b="1" dirty="0"/>
              <a:t>GitHub Repository:</a:t>
            </a:r>
            <a:br>
              <a:rPr lang="en-GB" dirty="0"/>
            </a:br>
            <a:r>
              <a:rPr lang="en-GB" dirty="0"/>
              <a:t>👉 </a:t>
            </a:r>
            <a:r>
              <a:rPr lang="en-GB" dirty="0">
                <a:hlinkClick r:id="rId3"/>
              </a:rPr>
              <a:t>https://github.com/aysegulakyuuz/PredictVet</a:t>
            </a:r>
            <a:endParaRPr lang="en-GB" dirty="0"/>
          </a:p>
        </p:txBody>
      </p:sp>
      <p:pic>
        <p:nvPicPr>
          <p:cNvPr id="17" name="Picture 16" descr="A qr code on a white square with yellow text&#10;&#10;AI-generated content may be incorrect.">
            <a:extLst>
              <a:ext uri="{FF2B5EF4-FFF2-40B4-BE49-F238E27FC236}">
                <a16:creationId xmlns:a16="http://schemas.microsoft.com/office/drawing/2014/main" id="{E2DA88F4-4090-1A21-C581-94310C24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485" y="2821850"/>
            <a:ext cx="2285970" cy="26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7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EE91824260034F840770BD588D7139" ma:contentTypeVersion="0" ma:contentTypeDescription="Create a new document." ma:contentTypeScope="" ma:versionID="ccb904bc392b2be5428f6dbadbd02a4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62EFE5-9B13-48C1-97CF-DB0B9C918D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1CF933-DAAF-4707-9D9E-D788903D9F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351FEBA-B762-47E2-A760-74B956BAF91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764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Unicode MS</vt:lpstr>
      <vt:lpstr>Calibri</vt:lpstr>
      <vt:lpstr>Calibri Light</vt:lpstr>
      <vt:lpstr>Montserrat</vt:lpstr>
      <vt:lpstr>Montserrat ExtraBold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Office</cp:lastModifiedBy>
  <cp:revision>42</cp:revision>
  <dcterms:created xsi:type="dcterms:W3CDTF">2019-06-10T05:40:16Z</dcterms:created>
  <dcterms:modified xsi:type="dcterms:W3CDTF">2025-05-25T13:43:30Z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0x01010079EE91824260034F840770BD588D7139</vt:lpwstr>
  </property>
</Properties>
</file>